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93" d="100"/>
          <a:sy n="93" d="100"/>
        </p:scale>
        <p:origin x="522" y="-23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216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9484519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948451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18540" y="732353"/>
            <a:ext cx="7279719" cy="344578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9044"/>
              </a:lnSpc>
              <a:buNone/>
            </a:pPr>
            <a:r>
              <a:rPr lang="en-US" sz="723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한국 화장품 시장: 글로벌 뷰티 산업의 선두주자</a:t>
            </a:r>
            <a:endParaRPr lang="en-US" sz="7236" dirty="0"/>
          </a:p>
        </p:txBody>
      </p:sp>
      <p:sp>
        <p:nvSpPr>
          <p:cNvPr id="6" name="Text 3"/>
          <p:cNvSpPr/>
          <p:nvPr/>
        </p:nvSpPr>
        <p:spPr>
          <a:xfrm>
            <a:off x="6418540" y="4577596"/>
            <a:ext cx="7279719" cy="34089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 화장품 시장은 지난 수십 년간 눈부신 성장을 거듭하며 전 세계적으로 주목받는 중요한 산업으로 자리매김했습니다. K-뷰티로 알려진 한국의 화장품 산업은 혁신적인 제품 개발과 강력한 마케팅 전략을 통해 글로벌 시장에서 독보적인 위치를 차지하고 있습니다. 이 프레젠테이션에서는 한국 화장품 시장의 현황, 주요 트렌드, 성공 요인, 그리고 미래 전망에 대해 심층적으로 분석해 보겠습니다. 국내외 화장품 산업 관계자와 소비자 여러분께 한국 화장품 시장의 역동성과 잠재력을 전달하고자 합니다.</a:t>
            </a:r>
            <a:endParaRPr lang="en-US" sz="2097" dirty="0"/>
          </a:p>
        </p:txBody>
      </p:sp>
      <p:sp>
        <p:nvSpPr>
          <p:cNvPr id="7" name="Shape 4"/>
          <p:cNvSpPr/>
          <p:nvPr/>
        </p:nvSpPr>
        <p:spPr>
          <a:xfrm>
            <a:off x="6418540" y="8306038"/>
            <a:ext cx="426125" cy="426125"/>
          </a:xfrm>
          <a:prstGeom prst="roundRect">
            <a:avLst>
              <a:gd name="adj" fmla="val 21456346"/>
            </a:avLst>
          </a:prstGeom>
          <a:noFill/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1242358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1242358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18540" y="732353"/>
            <a:ext cx="6658689" cy="832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54"/>
              </a:lnSpc>
              <a:buNone/>
            </a:pPr>
            <a:r>
              <a:rPr lang="en-US" sz="5243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한국 화장품 시장의 현황</a:t>
            </a:r>
            <a:endParaRPr lang="en-US" sz="5243" dirty="0"/>
          </a:p>
        </p:txBody>
      </p:sp>
      <p:sp>
        <p:nvSpPr>
          <p:cNvPr id="6" name="Shape 3"/>
          <p:cNvSpPr/>
          <p:nvPr/>
        </p:nvSpPr>
        <p:spPr>
          <a:xfrm>
            <a:off x="6791444" y="1964174"/>
            <a:ext cx="53221" cy="8545830"/>
          </a:xfrm>
          <a:prstGeom prst="roundRect">
            <a:avLst>
              <a:gd name="adj" fmla="val 225208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7" name="Shape 4"/>
          <p:cNvSpPr/>
          <p:nvPr/>
        </p:nvSpPr>
        <p:spPr>
          <a:xfrm>
            <a:off x="7117616" y="2536686"/>
            <a:ext cx="932140" cy="53221"/>
          </a:xfrm>
          <a:prstGeom prst="roundRect">
            <a:avLst>
              <a:gd name="adj" fmla="val 225208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8" name="Shape 5"/>
          <p:cNvSpPr/>
          <p:nvPr/>
        </p:nvSpPr>
        <p:spPr>
          <a:xfrm>
            <a:off x="6518374" y="2263735"/>
            <a:ext cx="599242" cy="59924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9" name="Text 6"/>
          <p:cNvSpPr/>
          <p:nvPr/>
        </p:nvSpPr>
        <p:spPr>
          <a:xfrm>
            <a:off x="6714113" y="2363510"/>
            <a:ext cx="207764" cy="399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6"/>
              </a:lnSpc>
              <a:buNone/>
            </a:pPr>
            <a:r>
              <a:rPr lang="en-US" sz="314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3146" dirty="0"/>
          </a:p>
        </p:txBody>
      </p:sp>
      <p:sp>
        <p:nvSpPr>
          <p:cNvPr id="10" name="Text 7"/>
          <p:cNvSpPr/>
          <p:nvPr/>
        </p:nvSpPr>
        <p:spPr>
          <a:xfrm>
            <a:off x="8282821" y="2230517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시장 규모</a:t>
            </a:r>
            <a:endParaRPr lang="en-US" sz="2622" dirty="0"/>
          </a:p>
        </p:txBody>
      </p:sp>
      <p:sp>
        <p:nvSpPr>
          <p:cNvPr id="11" name="Text 8"/>
          <p:cNvSpPr/>
          <p:nvPr/>
        </p:nvSpPr>
        <p:spPr>
          <a:xfrm>
            <a:off x="8282821" y="2806422"/>
            <a:ext cx="5415439" cy="1704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2020년 기준 한국 화장품 시장 규모는 약 13조 원으로, 전 세계 화장품 시장의 2.9%를 차지합니다. 이는 한국이 글로벌 뷰티 산업에서 중요한 위치를 차지하고 있음을 보여줍니다.</a:t>
            </a:r>
            <a:endParaRPr lang="en-US" sz="2097" dirty="0"/>
          </a:p>
        </p:txBody>
      </p:sp>
      <p:sp>
        <p:nvSpPr>
          <p:cNvPr id="12" name="Shape 9"/>
          <p:cNvSpPr/>
          <p:nvPr/>
        </p:nvSpPr>
        <p:spPr>
          <a:xfrm>
            <a:off x="7117616" y="5616119"/>
            <a:ext cx="932140" cy="53221"/>
          </a:xfrm>
          <a:prstGeom prst="roundRect">
            <a:avLst>
              <a:gd name="adj" fmla="val 225208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3" name="Shape 10"/>
          <p:cNvSpPr/>
          <p:nvPr/>
        </p:nvSpPr>
        <p:spPr>
          <a:xfrm>
            <a:off x="6518374" y="5343168"/>
            <a:ext cx="599242" cy="59924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4" name="Text 11"/>
          <p:cNvSpPr/>
          <p:nvPr/>
        </p:nvSpPr>
        <p:spPr>
          <a:xfrm>
            <a:off x="6651129" y="5442942"/>
            <a:ext cx="333613" cy="399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6"/>
              </a:lnSpc>
              <a:buNone/>
            </a:pPr>
            <a:r>
              <a:rPr lang="en-US" sz="314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3146" dirty="0"/>
          </a:p>
        </p:txBody>
      </p:sp>
      <p:sp>
        <p:nvSpPr>
          <p:cNvPr id="15" name="Text 12"/>
          <p:cNvSpPr/>
          <p:nvPr/>
        </p:nvSpPr>
        <p:spPr>
          <a:xfrm>
            <a:off x="8282821" y="5309949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주요 카테고리</a:t>
            </a:r>
            <a:endParaRPr lang="en-US" sz="2622" dirty="0"/>
          </a:p>
        </p:txBody>
      </p:sp>
      <p:sp>
        <p:nvSpPr>
          <p:cNvPr id="16" name="Text 13"/>
          <p:cNvSpPr/>
          <p:nvPr/>
        </p:nvSpPr>
        <p:spPr>
          <a:xfrm>
            <a:off x="8282821" y="5885855"/>
            <a:ext cx="5415439" cy="1704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스킨케어 제품이 가장 큰 비중을 차지하며, 메이크업, 헤어케어 등 다양한 카테고리로 구성되어 있습니다. 특히 스킨케어 제품은 한국 화장품의 강점으로 꼽힙니다.</a:t>
            </a:r>
            <a:endParaRPr lang="en-US" sz="2097" dirty="0"/>
          </a:p>
        </p:txBody>
      </p:sp>
      <p:sp>
        <p:nvSpPr>
          <p:cNvPr id="17" name="Shape 14"/>
          <p:cNvSpPr/>
          <p:nvPr/>
        </p:nvSpPr>
        <p:spPr>
          <a:xfrm>
            <a:off x="7117616" y="8695551"/>
            <a:ext cx="932140" cy="53221"/>
          </a:xfrm>
          <a:prstGeom prst="roundRect">
            <a:avLst>
              <a:gd name="adj" fmla="val 225208"/>
            </a:avLst>
          </a:prstGeom>
          <a:solidFill>
            <a:srgbClr val="BCDBD4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18" name="Shape 15"/>
          <p:cNvSpPr/>
          <p:nvPr/>
        </p:nvSpPr>
        <p:spPr>
          <a:xfrm>
            <a:off x="6518374" y="8422600"/>
            <a:ext cx="599242" cy="59924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Text 16"/>
          <p:cNvSpPr/>
          <p:nvPr/>
        </p:nvSpPr>
        <p:spPr>
          <a:xfrm>
            <a:off x="6650415" y="8522375"/>
            <a:ext cx="335161" cy="399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6"/>
              </a:lnSpc>
              <a:buNone/>
            </a:pPr>
            <a:r>
              <a:rPr lang="en-US" sz="314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3146" dirty="0"/>
          </a:p>
        </p:txBody>
      </p:sp>
      <p:sp>
        <p:nvSpPr>
          <p:cNvPr id="20" name="Text 17"/>
          <p:cNvSpPr/>
          <p:nvPr/>
        </p:nvSpPr>
        <p:spPr>
          <a:xfrm>
            <a:off x="8282821" y="8389382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글로벌 확장</a:t>
            </a:r>
            <a:endParaRPr lang="en-US" sz="2622" dirty="0"/>
          </a:p>
        </p:txBody>
      </p:sp>
      <p:sp>
        <p:nvSpPr>
          <p:cNvPr id="21" name="Text 18"/>
          <p:cNvSpPr/>
          <p:nvPr/>
        </p:nvSpPr>
        <p:spPr>
          <a:xfrm>
            <a:off x="8282821" y="8965287"/>
            <a:ext cx="5415439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K-뷰티의 인기로 한국 화장품 브랜드들은 아시아를 넘어 북미, 유럽, 중동 등으로 시장을 확대하고 있으며, 수출 실적도 꾸준히 증가하고 있습니다.</a:t>
            </a:r>
            <a:endParaRPr lang="en-US" sz="2097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4" name="Text 2"/>
          <p:cNvSpPr/>
          <p:nvPr/>
        </p:nvSpPr>
        <p:spPr>
          <a:xfrm>
            <a:off x="932140" y="1413153"/>
            <a:ext cx="6658689" cy="832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54"/>
              </a:lnSpc>
              <a:buNone/>
            </a:pPr>
            <a:r>
              <a:rPr lang="en-US" sz="5243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자연주의 화장품 트렌드</a:t>
            </a:r>
            <a:endParaRPr lang="en-US" sz="5243" dirty="0"/>
          </a:p>
        </p:txBody>
      </p:sp>
      <p:sp>
        <p:nvSpPr>
          <p:cNvPr id="5" name="Text 3"/>
          <p:cNvSpPr/>
          <p:nvPr/>
        </p:nvSpPr>
        <p:spPr>
          <a:xfrm>
            <a:off x="932140" y="2911316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천연 성분 선호</a:t>
            </a:r>
            <a:endParaRPr lang="en-US" sz="2622" dirty="0"/>
          </a:p>
        </p:txBody>
      </p:sp>
      <p:sp>
        <p:nvSpPr>
          <p:cNvPr id="6" name="Text 4"/>
          <p:cNvSpPr/>
          <p:nvPr/>
        </p:nvSpPr>
        <p:spPr>
          <a:xfrm>
            <a:off x="932140" y="3593783"/>
            <a:ext cx="3821668" cy="29828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소비자들은 피부에 해롭지 않은 천연 성분을 선호하며, 이는 친환경적이고 지속 가능한 제품에 대한 관심으로 이어집니다. 한국 브랜드들은 인삼, 녹차, 달팽이 점액 등 전통적인 천연 성분을 현대적으로 재해석한 제품들을 선보이고 있습니다.</a:t>
            </a:r>
            <a:endParaRPr lang="en-US" sz="2097" dirty="0"/>
          </a:p>
        </p:txBody>
      </p:sp>
      <p:sp>
        <p:nvSpPr>
          <p:cNvPr id="7" name="Text 5"/>
          <p:cNvSpPr/>
          <p:nvPr/>
        </p:nvSpPr>
        <p:spPr>
          <a:xfrm>
            <a:off x="5411272" y="2911316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친환경 포장</a:t>
            </a:r>
            <a:endParaRPr lang="en-US" sz="2622" dirty="0"/>
          </a:p>
        </p:txBody>
      </p:sp>
      <p:sp>
        <p:nvSpPr>
          <p:cNvPr id="8" name="Text 6"/>
          <p:cNvSpPr/>
          <p:nvPr/>
        </p:nvSpPr>
        <p:spPr>
          <a:xfrm>
            <a:off x="5411272" y="3593783"/>
            <a:ext cx="3821668" cy="25567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자연주의 트렌드는 제품 성분뿐만 아니라 포장재에도 영향을 미치고 있습니다. 재활용 가능한 용기, 생분해성 포장재 등 환경에 미치는 영향을 최소화하는 방향으로 변화하고 있습니다.</a:t>
            </a:r>
            <a:endParaRPr lang="en-US" sz="2097" dirty="0"/>
          </a:p>
        </p:txBody>
      </p:sp>
      <p:sp>
        <p:nvSpPr>
          <p:cNvPr id="9" name="Text 7"/>
          <p:cNvSpPr/>
          <p:nvPr/>
        </p:nvSpPr>
        <p:spPr>
          <a:xfrm>
            <a:off x="9890403" y="2911316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글로벌 인기</a:t>
            </a:r>
            <a:endParaRPr lang="en-US" sz="2622" dirty="0"/>
          </a:p>
        </p:txBody>
      </p:sp>
      <p:sp>
        <p:nvSpPr>
          <p:cNvPr id="10" name="Text 8"/>
          <p:cNvSpPr/>
          <p:nvPr/>
        </p:nvSpPr>
        <p:spPr>
          <a:xfrm>
            <a:off x="9890403" y="3593783"/>
            <a:ext cx="3821668" cy="29828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한국의 자연주의 화장품은 글로벌 시장에서도 큰 인기를 얻고 있습니다. 특히 서구권 소비자들 사이에서 한국의 천연 성분 기반 제품들이 높은 평가를 받고 있으며, 이는 한국 화장품의 수출 증가에 기여하고 있습니다.</a:t>
            </a:r>
            <a:endParaRPr lang="en-US" sz="209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3165336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13165336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932140" y="732353"/>
            <a:ext cx="7233285" cy="832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54"/>
              </a:lnSpc>
              <a:buNone/>
            </a:pPr>
            <a:r>
              <a:rPr lang="en-US" sz="5243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개인 맞춤형 화장품의 부상</a:t>
            </a:r>
            <a:endParaRPr lang="en-US" sz="5243" dirty="0"/>
          </a:p>
        </p:txBody>
      </p:sp>
      <p:sp>
        <p:nvSpPr>
          <p:cNvPr id="6" name="Shape 3"/>
          <p:cNvSpPr/>
          <p:nvPr/>
        </p:nvSpPr>
        <p:spPr>
          <a:xfrm>
            <a:off x="932140" y="1964174"/>
            <a:ext cx="7279719" cy="2417445"/>
          </a:xfrm>
          <a:prstGeom prst="roundRect">
            <a:avLst>
              <a:gd name="adj" fmla="val 4958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4"/>
          <p:cNvSpPr/>
          <p:nvPr/>
        </p:nvSpPr>
        <p:spPr>
          <a:xfrm>
            <a:off x="1213723" y="2245757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피부 분석 기술</a:t>
            </a:r>
            <a:endParaRPr lang="en-US" sz="2622" dirty="0"/>
          </a:p>
        </p:txBody>
      </p:sp>
      <p:sp>
        <p:nvSpPr>
          <p:cNvPr id="8" name="Text 5"/>
          <p:cNvSpPr/>
          <p:nvPr/>
        </p:nvSpPr>
        <p:spPr>
          <a:xfrm>
            <a:off x="1213723" y="2821662"/>
            <a:ext cx="6716554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최신 피부 분석 기기와 AI 기술을 활용하여 개인의 피부 상태를 정확히 진단합니다. 이를 통해 각 고객에게 최적화된 제품을 추천할 수 있습니다.</a:t>
            </a:r>
            <a:endParaRPr lang="en-US" sz="2097" dirty="0"/>
          </a:p>
        </p:txBody>
      </p:sp>
      <p:sp>
        <p:nvSpPr>
          <p:cNvPr id="9" name="Shape 6"/>
          <p:cNvSpPr/>
          <p:nvPr/>
        </p:nvSpPr>
        <p:spPr>
          <a:xfrm>
            <a:off x="932140" y="4647962"/>
            <a:ext cx="7279719" cy="2417445"/>
          </a:xfrm>
          <a:prstGeom prst="roundRect">
            <a:avLst>
              <a:gd name="adj" fmla="val 4958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0" name="Text 7"/>
          <p:cNvSpPr/>
          <p:nvPr/>
        </p:nvSpPr>
        <p:spPr>
          <a:xfrm>
            <a:off x="1213723" y="4929545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맞춤형 포뮬레이션</a:t>
            </a:r>
            <a:endParaRPr lang="en-US" sz="2622" dirty="0"/>
          </a:p>
        </p:txBody>
      </p:sp>
      <p:sp>
        <p:nvSpPr>
          <p:cNvPr id="11" name="Text 8"/>
          <p:cNvSpPr/>
          <p:nvPr/>
        </p:nvSpPr>
        <p:spPr>
          <a:xfrm>
            <a:off x="1213723" y="5505450"/>
            <a:ext cx="6716554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개인의 피부 타입, 고민, 선호도에 맞춰 제품의 성분과 농도를 조절합니다. 이는 소비자에게 특별한 경험을 제공하며, 효과적인 피부 관리를 가능하게 합니다.</a:t>
            </a:r>
            <a:endParaRPr lang="en-US" sz="2097" dirty="0"/>
          </a:p>
        </p:txBody>
      </p:sp>
      <p:sp>
        <p:nvSpPr>
          <p:cNvPr id="12" name="Shape 9"/>
          <p:cNvSpPr/>
          <p:nvPr/>
        </p:nvSpPr>
        <p:spPr>
          <a:xfrm>
            <a:off x="932140" y="7331750"/>
            <a:ext cx="7279719" cy="2417445"/>
          </a:xfrm>
          <a:prstGeom prst="roundRect">
            <a:avLst>
              <a:gd name="adj" fmla="val 4958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3" name="Text 10"/>
          <p:cNvSpPr/>
          <p:nvPr/>
        </p:nvSpPr>
        <p:spPr>
          <a:xfrm>
            <a:off x="1213723" y="7613333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데이터 기반 서비스</a:t>
            </a:r>
            <a:endParaRPr lang="en-US" sz="2622" dirty="0"/>
          </a:p>
        </p:txBody>
      </p:sp>
      <p:sp>
        <p:nvSpPr>
          <p:cNvPr id="14" name="Text 11"/>
          <p:cNvSpPr/>
          <p:nvPr/>
        </p:nvSpPr>
        <p:spPr>
          <a:xfrm>
            <a:off x="1213723" y="8189238"/>
            <a:ext cx="6716554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고객 데이터를 분석하여 지속적으로 제품을 개선하고, 개인화된 스킨케어 루틴을 제안합니다. 이는 브랜드 충성도를 높이는 데 기여합니다.</a:t>
            </a:r>
            <a:endParaRPr lang="en-US" sz="2097" dirty="0"/>
          </a:p>
        </p:txBody>
      </p:sp>
      <p:sp>
        <p:nvSpPr>
          <p:cNvPr id="15" name="Shape 12"/>
          <p:cNvSpPr/>
          <p:nvPr/>
        </p:nvSpPr>
        <p:spPr>
          <a:xfrm>
            <a:off x="932140" y="10015538"/>
            <a:ext cx="7279719" cy="2417445"/>
          </a:xfrm>
          <a:prstGeom prst="roundRect">
            <a:avLst>
              <a:gd name="adj" fmla="val 4958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6" name="Text 13"/>
          <p:cNvSpPr/>
          <p:nvPr/>
        </p:nvSpPr>
        <p:spPr>
          <a:xfrm>
            <a:off x="1213723" y="10297120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온라인 상담 서비스</a:t>
            </a:r>
            <a:endParaRPr lang="en-US" sz="2622" dirty="0"/>
          </a:p>
        </p:txBody>
      </p:sp>
      <p:sp>
        <p:nvSpPr>
          <p:cNvPr id="17" name="Text 14"/>
          <p:cNvSpPr/>
          <p:nvPr/>
        </p:nvSpPr>
        <p:spPr>
          <a:xfrm>
            <a:off x="1213723" y="10873026"/>
            <a:ext cx="6716554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비대면 시대에 맞춰 온라인 피부 상담 서비스를 제공합니다. 화상 통화나 AI 챗봇을 통해 전문가의 조언을 받을 수 있어 편리성을 높입니다.</a:t>
            </a:r>
            <a:endParaRPr lang="en-US" sz="209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3522762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3522762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18540" y="732353"/>
            <a:ext cx="6658689" cy="832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54"/>
              </a:lnSpc>
              <a:buNone/>
            </a:pPr>
            <a:r>
              <a:rPr lang="en-US" sz="5243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남성 화장품 시장의 성장</a:t>
            </a:r>
            <a:endParaRPr lang="en-US" sz="524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40" y="1964174"/>
            <a:ext cx="1331714" cy="281309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8149709" y="2230517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인식 변화</a:t>
            </a:r>
            <a:endParaRPr lang="en-US" sz="2622" dirty="0"/>
          </a:p>
        </p:txBody>
      </p:sp>
      <p:sp>
        <p:nvSpPr>
          <p:cNvPr id="8" name="Text 4"/>
          <p:cNvSpPr/>
          <p:nvPr/>
        </p:nvSpPr>
        <p:spPr>
          <a:xfrm>
            <a:off x="8149709" y="2806422"/>
            <a:ext cx="5548551" cy="1704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남성들의 외모 관리에 대한 인식이 변화하면서, 화장품 사용이 일상화되고 있습니다. 이는 남성 전용 화장품 시장의 급격한 성장으로 이어지고 있습니다.</a:t>
            </a:r>
            <a:endParaRPr lang="en-US" sz="209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540" y="4777264"/>
            <a:ext cx="1331714" cy="281309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149709" y="5043607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제품 다양화</a:t>
            </a:r>
            <a:endParaRPr lang="en-US" sz="2622" dirty="0"/>
          </a:p>
        </p:txBody>
      </p:sp>
      <p:sp>
        <p:nvSpPr>
          <p:cNvPr id="11" name="Text 6"/>
          <p:cNvSpPr/>
          <p:nvPr/>
        </p:nvSpPr>
        <p:spPr>
          <a:xfrm>
            <a:off x="8149709" y="5619512"/>
            <a:ext cx="5548551" cy="1704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기초 스킨케어 제품뿐만 아니라 메이크업, 안티에이징, 모공 관리 등 다양한 카테고리의 남성 전용 제품이 출시되고 있습니다. 이는 시장의 세분화와 확대를 가져오고 있습니다.</a:t>
            </a:r>
            <a:endParaRPr lang="en-US" sz="209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540" y="7590353"/>
            <a:ext cx="1331714" cy="281309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8149709" y="7856696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마케팅 전략</a:t>
            </a:r>
            <a:endParaRPr lang="en-US" sz="2622" dirty="0"/>
          </a:p>
        </p:txBody>
      </p:sp>
      <p:sp>
        <p:nvSpPr>
          <p:cNvPr id="14" name="Text 8"/>
          <p:cNvSpPr/>
          <p:nvPr/>
        </p:nvSpPr>
        <p:spPr>
          <a:xfrm>
            <a:off x="8149709" y="8432602"/>
            <a:ext cx="5548551" cy="1704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남성 셀럽이나 운동선수를 모델로 기용하고, 남성 소비자의 라이프스타일에 맞춘 마케팅 전략을 펼치고 있습니다. 이를 통해 브랜드 인지도와 신뢰도를 높이고 있습니다.</a:t>
            </a:r>
            <a:endParaRPr lang="en-US" sz="2097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540" y="10403443"/>
            <a:ext cx="1331714" cy="2386965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8149709" y="10669786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글로벌 확장</a:t>
            </a:r>
            <a:endParaRPr lang="en-US" sz="2622" dirty="0"/>
          </a:p>
        </p:txBody>
      </p:sp>
      <p:sp>
        <p:nvSpPr>
          <p:cNvPr id="17" name="Text 10"/>
          <p:cNvSpPr/>
          <p:nvPr/>
        </p:nvSpPr>
        <p:spPr>
          <a:xfrm>
            <a:off x="8149709" y="11245691"/>
            <a:ext cx="5548551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한국의 남성 화장품 브랜드들은 국내 성공을 바탕으로 해외 시장 진출을 확대하고 있습니다. 특히 아시아 시장에서 높은 성장세를 보이고 있습니다.</a:t>
            </a:r>
            <a:endParaRPr lang="en-US" sz="209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7071657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7071657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18540" y="732353"/>
            <a:ext cx="7279719" cy="166473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6554"/>
              </a:lnSpc>
              <a:buNone/>
            </a:pPr>
            <a:r>
              <a:rPr lang="en-US" sz="5243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혁신적인 제품 개발: 한국 화장품의 강점</a:t>
            </a:r>
            <a:endParaRPr lang="en-US" sz="5243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8540" y="2796540"/>
            <a:ext cx="665798" cy="66579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6418540" y="3728680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연구 개발 투자</a:t>
            </a:r>
            <a:endParaRPr lang="en-US" sz="2622" dirty="0"/>
          </a:p>
        </p:txBody>
      </p:sp>
      <p:sp>
        <p:nvSpPr>
          <p:cNvPr id="8" name="Text 4"/>
          <p:cNvSpPr/>
          <p:nvPr/>
        </p:nvSpPr>
        <p:spPr>
          <a:xfrm>
            <a:off x="6418540" y="4304586"/>
            <a:ext cx="7279719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 화장품 기업들은 매출의 상당 부분을 R&amp;D에 투자하고 있습니다. 이를 통해 신기술과 신소재 개발에 주력하며, 혁신적인 제품을 지속적으로 선보이고 있습니다.</a:t>
            </a:r>
            <a:endParaRPr lang="en-US" sz="2097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8540" y="6381988"/>
            <a:ext cx="665798" cy="665798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6418540" y="7314128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트렌드 선도</a:t>
            </a:r>
            <a:endParaRPr lang="en-US" sz="2622" dirty="0"/>
          </a:p>
        </p:txBody>
      </p:sp>
      <p:sp>
        <p:nvSpPr>
          <p:cNvPr id="11" name="Text 6"/>
          <p:cNvSpPr/>
          <p:nvPr/>
        </p:nvSpPr>
        <p:spPr>
          <a:xfrm>
            <a:off x="6418540" y="7890034"/>
            <a:ext cx="7279719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쿠션 파운데이션, 시트 마스크, 에센스 등 한국에서 시작된 혁신적인 제품들이 글로벌 트렌드를 선도하고 있습니다. 이는 한국 화장품의 경쟁력을 높이는 중요한 요소입니다.</a:t>
            </a:r>
            <a:endParaRPr lang="en-US" sz="2097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8540" y="9967436"/>
            <a:ext cx="665798" cy="665798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6418540" y="10899577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빠른 제품 출시</a:t>
            </a:r>
            <a:endParaRPr lang="en-US" sz="2622" dirty="0"/>
          </a:p>
        </p:txBody>
      </p:sp>
      <p:sp>
        <p:nvSpPr>
          <p:cNvPr id="14" name="Text 8"/>
          <p:cNvSpPr/>
          <p:nvPr/>
        </p:nvSpPr>
        <p:spPr>
          <a:xfrm>
            <a:off x="6418540" y="11475482"/>
            <a:ext cx="7279719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 화장품 업계는 신제품 개발부터 출시까지의 주기가 매우 짧습니다. 이를 통해 변화하는 소비자 니즈에 빠르게 대응하고, 시장 트렌드를 주도합니다.</a:t>
            </a:r>
            <a:endParaRPr lang="en-US" sz="2097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18540" y="13552884"/>
            <a:ext cx="665798" cy="665798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6418540" y="14485025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글로벌 협업</a:t>
            </a:r>
            <a:endParaRPr lang="en-US" sz="2622" dirty="0"/>
          </a:p>
        </p:txBody>
      </p:sp>
      <p:sp>
        <p:nvSpPr>
          <p:cNvPr id="17" name="Text 10"/>
          <p:cNvSpPr/>
          <p:nvPr/>
        </p:nvSpPr>
        <p:spPr>
          <a:xfrm>
            <a:off x="6418540" y="15060930"/>
            <a:ext cx="7279719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 기업들은 해외 연구소, 대학, 기업들과의 협업을 통해 글로벌 시장에 맞는 혁신적인 제품을 개발하고 있습니다. 이는 국제 경쟁력 강화에 기여하고 있습니다.</a:t>
            </a:r>
            <a:endParaRPr lang="en-US" sz="209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ko-KR" alt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4630400" cy="12537043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ko-KR" altLang="en-US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12537043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6418540" y="732353"/>
            <a:ext cx="6658689" cy="83236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54"/>
              </a:lnSpc>
              <a:buNone/>
            </a:pPr>
            <a:r>
              <a:rPr lang="en-US" sz="5243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강력한 마케팅 전략</a:t>
            </a:r>
            <a:endParaRPr lang="en-US" sz="5243" dirty="0"/>
          </a:p>
        </p:txBody>
      </p:sp>
      <p:sp>
        <p:nvSpPr>
          <p:cNvPr id="6" name="Shape 3"/>
          <p:cNvSpPr/>
          <p:nvPr/>
        </p:nvSpPr>
        <p:spPr>
          <a:xfrm>
            <a:off x="6418540" y="2263735"/>
            <a:ext cx="599242" cy="59924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7" name="Text 4"/>
          <p:cNvSpPr/>
          <p:nvPr/>
        </p:nvSpPr>
        <p:spPr>
          <a:xfrm>
            <a:off x="6614279" y="2363510"/>
            <a:ext cx="207764" cy="399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6"/>
              </a:lnSpc>
              <a:buNone/>
            </a:pPr>
            <a:r>
              <a:rPr lang="en-US" sz="314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1</a:t>
            </a:r>
            <a:endParaRPr lang="en-US" sz="3146" dirty="0"/>
          </a:p>
        </p:txBody>
      </p:sp>
      <p:sp>
        <p:nvSpPr>
          <p:cNvPr id="8" name="Text 5"/>
          <p:cNvSpPr/>
          <p:nvPr/>
        </p:nvSpPr>
        <p:spPr>
          <a:xfrm>
            <a:off x="7284125" y="2263735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소셜 미디어 활용</a:t>
            </a:r>
            <a:endParaRPr lang="en-US" sz="2622" dirty="0"/>
          </a:p>
        </p:txBody>
      </p:sp>
      <p:sp>
        <p:nvSpPr>
          <p:cNvPr id="9" name="Text 6"/>
          <p:cNvSpPr/>
          <p:nvPr/>
        </p:nvSpPr>
        <p:spPr>
          <a:xfrm>
            <a:off x="7284125" y="2839641"/>
            <a:ext cx="6414135" cy="17044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한국 화장품 브랜드들은 인스타그램, 유튜브 등 소셜 미디어를 적극 활용하여 소비자와 직접 소통합니다. 실시간 라이브 방송, 챌린지 이벤트 등을 통해 브랜드 인지도를 높이고 있습니다.</a:t>
            </a:r>
            <a:endParaRPr lang="en-US" sz="2097" dirty="0"/>
          </a:p>
        </p:txBody>
      </p:sp>
      <p:sp>
        <p:nvSpPr>
          <p:cNvPr id="10" name="Shape 7"/>
          <p:cNvSpPr/>
          <p:nvPr/>
        </p:nvSpPr>
        <p:spPr>
          <a:xfrm>
            <a:off x="6418540" y="5110043"/>
            <a:ext cx="599242" cy="59924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1" name="Text 8"/>
          <p:cNvSpPr/>
          <p:nvPr/>
        </p:nvSpPr>
        <p:spPr>
          <a:xfrm>
            <a:off x="6551295" y="5209818"/>
            <a:ext cx="333613" cy="399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6"/>
              </a:lnSpc>
              <a:buNone/>
            </a:pPr>
            <a:r>
              <a:rPr lang="en-US" sz="314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2</a:t>
            </a:r>
            <a:endParaRPr lang="en-US" sz="3146" dirty="0"/>
          </a:p>
        </p:txBody>
      </p:sp>
      <p:sp>
        <p:nvSpPr>
          <p:cNvPr id="12" name="Text 9"/>
          <p:cNvSpPr/>
          <p:nvPr/>
        </p:nvSpPr>
        <p:spPr>
          <a:xfrm>
            <a:off x="7284125" y="5110043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인플루언서 마케팅</a:t>
            </a:r>
            <a:endParaRPr lang="en-US" sz="2622" dirty="0"/>
          </a:p>
        </p:txBody>
      </p:sp>
      <p:sp>
        <p:nvSpPr>
          <p:cNvPr id="13" name="Text 10"/>
          <p:cNvSpPr/>
          <p:nvPr/>
        </p:nvSpPr>
        <p:spPr>
          <a:xfrm>
            <a:off x="7284125" y="5685949"/>
            <a:ext cx="6414135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뷰티 크리에이터, 연예인 등 인플루언서와의 협업을 통해 제품을 홍보합니다. 이는 소비자들에게 신뢰감을 주고, 구매 결정에 큰 영향을 미칩니다.</a:t>
            </a:r>
            <a:endParaRPr lang="en-US" sz="2097" dirty="0"/>
          </a:p>
        </p:txBody>
      </p:sp>
      <p:sp>
        <p:nvSpPr>
          <p:cNvPr id="14" name="Shape 11"/>
          <p:cNvSpPr/>
          <p:nvPr/>
        </p:nvSpPr>
        <p:spPr>
          <a:xfrm>
            <a:off x="6418540" y="7530227"/>
            <a:ext cx="599242" cy="59924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5" name="Text 12"/>
          <p:cNvSpPr/>
          <p:nvPr/>
        </p:nvSpPr>
        <p:spPr>
          <a:xfrm>
            <a:off x="6550581" y="7630001"/>
            <a:ext cx="335161" cy="399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6"/>
              </a:lnSpc>
              <a:buNone/>
            </a:pPr>
            <a:r>
              <a:rPr lang="en-US" sz="314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3</a:t>
            </a:r>
            <a:endParaRPr lang="en-US" sz="3146" dirty="0"/>
          </a:p>
        </p:txBody>
      </p:sp>
      <p:sp>
        <p:nvSpPr>
          <p:cNvPr id="16" name="Text 13"/>
          <p:cNvSpPr/>
          <p:nvPr/>
        </p:nvSpPr>
        <p:spPr>
          <a:xfrm>
            <a:off x="7284125" y="7530227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한류 활용</a:t>
            </a:r>
            <a:endParaRPr lang="en-US" sz="2622" dirty="0"/>
          </a:p>
        </p:txBody>
      </p:sp>
      <p:sp>
        <p:nvSpPr>
          <p:cNvPr id="17" name="Text 14"/>
          <p:cNvSpPr/>
          <p:nvPr/>
        </p:nvSpPr>
        <p:spPr>
          <a:xfrm>
            <a:off x="7284125" y="8106132"/>
            <a:ext cx="6414135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K-팝, K-드라마의 인기를 활용한 마케팅 전략을 펼칩니다. 한류 스타들을 브랜드 모델로 기용하거나, 드라마 속 제품 배치 등을 통해 글로벌 소비자들의 관심을 끌고 있습니다.</a:t>
            </a:r>
            <a:endParaRPr lang="en-US" sz="2097" dirty="0"/>
          </a:p>
        </p:txBody>
      </p:sp>
      <p:sp>
        <p:nvSpPr>
          <p:cNvPr id="18" name="Shape 15"/>
          <p:cNvSpPr/>
          <p:nvPr/>
        </p:nvSpPr>
        <p:spPr>
          <a:xfrm>
            <a:off x="6418540" y="9950410"/>
            <a:ext cx="599242" cy="599242"/>
          </a:xfrm>
          <a:prstGeom prst="roundRect">
            <a:avLst>
              <a:gd name="adj" fmla="val 20002"/>
            </a:avLst>
          </a:prstGeom>
          <a:solidFill>
            <a:srgbClr val="D6F5EE"/>
          </a:solidFill>
          <a:ln w="15240">
            <a:solidFill>
              <a:srgbClr val="BCDBD4"/>
            </a:solidFill>
            <a:prstDash val="solid"/>
          </a:ln>
        </p:spPr>
        <p:txBody>
          <a:bodyPr/>
          <a:lstStyle/>
          <a:p>
            <a:endParaRPr lang="ko-KR" altLang="en-US"/>
          </a:p>
        </p:txBody>
      </p:sp>
      <p:sp>
        <p:nvSpPr>
          <p:cNvPr id="19" name="Text 16"/>
          <p:cNvSpPr/>
          <p:nvPr/>
        </p:nvSpPr>
        <p:spPr>
          <a:xfrm>
            <a:off x="6546175" y="10050185"/>
            <a:ext cx="343972" cy="39957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46"/>
              </a:lnSpc>
              <a:buNone/>
            </a:pPr>
            <a:r>
              <a:rPr lang="en-US" sz="3146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4</a:t>
            </a:r>
            <a:endParaRPr lang="en-US" sz="3146" dirty="0"/>
          </a:p>
        </p:txBody>
      </p:sp>
      <p:sp>
        <p:nvSpPr>
          <p:cNvPr id="20" name="Text 17"/>
          <p:cNvSpPr/>
          <p:nvPr/>
        </p:nvSpPr>
        <p:spPr>
          <a:xfrm>
            <a:off x="7284125" y="9950410"/>
            <a:ext cx="3329345" cy="4161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77"/>
              </a:lnSpc>
              <a:buNone/>
            </a:pPr>
            <a:r>
              <a:rPr lang="en-US" sz="2622" b="1" dirty="0">
                <a:solidFill>
                  <a:srgbClr val="333F70"/>
                </a:solidFill>
                <a:latin typeface="Unbounded" pitchFamily="34" charset="0"/>
                <a:ea typeface="Unbounded" pitchFamily="34" charset="-122"/>
                <a:cs typeface="Unbounded" pitchFamily="34" charset="-120"/>
              </a:rPr>
              <a:t>체험 마케팅</a:t>
            </a:r>
            <a:endParaRPr lang="en-US" sz="2622" dirty="0"/>
          </a:p>
        </p:txBody>
      </p:sp>
      <p:sp>
        <p:nvSpPr>
          <p:cNvPr id="21" name="Text 18"/>
          <p:cNvSpPr/>
          <p:nvPr/>
        </p:nvSpPr>
        <p:spPr>
          <a:xfrm>
            <a:off x="7284125" y="10526316"/>
            <a:ext cx="6414135" cy="127837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356"/>
              </a:lnSpc>
              <a:buNone/>
            </a:pPr>
            <a:r>
              <a:rPr lang="en-US" sz="2097" dirty="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플래그십 스토어, 팝업 스토어 등을 통해 소비자들에게 직접 제품을 체험할 수 있는 기회를 제공합니다. 이는 브랜드 경험을 강화하고 충성 고객을 확보하는 데 도움이 됩니다.</a:t>
            </a:r>
            <a:endParaRPr lang="en-US" sz="209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726</Words>
  <Application>Microsoft Office PowerPoint</Application>
  <PresentationFormat>사용자 지정</PresentationFormat>
  <Paragraphs>66</Paragraphs>
  <Slides>7</Slides>
  <Notes>7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Unbounded</vt:lpstr>
      <vt:lpstr>Arial</vt:lpstr>
      <vt:lpstr>Open Sans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올 리브4</cp:lastModifiedBy>
  <cp:revision>3</cp:revision>
  <dcterms:created xsi:type="dcterms:W3CDTF">2024-07-11T14:49:39Z</dcterms:created>
  <dcterms:modified xsi:type="dcterms:W3CDTF">2024-07-11T14:54:03Z</dcterms:modified>
</cp:coreProperties>
</file>