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45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57131" y="1685568"/>
            <a:ext cx="7429738" cy="19200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60"/>
              </a:lnSpc>
              <a:buNone/>
            </a:pPr>
            <a:r>
              <a:rPr lang="en-US" sz="6048" b="1" kern="0" spc="-6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글로벌 AI 시장 분석: 현황과 전망</a:t>
            </a:r>
            <a:endParaRPr lang="en-US" sz="6048" dirty="0"/>
          </a:p>
        </p:txBody>
      </p:sp>
      <p:sp>
        <p:nvSpPr>
          <p:cNvPr id="6" name="Text 3"/>
          <p:cNvSpPr/>
          <p:nvPr/>
        </p:nvSpPr>
        <p:spPr>
          <a:xfrm>
            <a:off x="857131" y="3972878"/>
            <a:ext cx="7429738" cy="25711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인공지능(AI)은 현대 기술 혁신의 중심에 서 있습니다. 본 분석에서는 급성장하는 글로벌 AI 시장의 현황, 주요 동향, 성장 동력, 도전 과제, 그리고 미래 전망을 심층적으로 살펴보겠습니다. AI 기술은 제조, 의료, 금융 등 다양한 산업 분야에서 혁명적인 변화를 주도하고 있으며, 기업의 경쟁력 강화와 사회 전반의 효율성 향상에 크게 기여하고 있습니다. 이러한 AI의 영향력은 앞으로 더욱 확대될 것으로 예상되며, 본 분석을 통해 AI 시장의 다양한 측면을 종합적으로 이해할 수 있을 것입니다.</a:t>
            </a:r>
            <a:endParaRPr lang="en-US" sz="19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1176456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176456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43531" y="673418"/>
            <a:ext cx="5565934" cy="6956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78"/>
              </a:lnSpc>
              <a:buNone/>
            </a:pPr>
            <a:r>
              <a:rPr lang="en-US" sz="4383" b="1" kern="0" spc="-44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글로벌 AI 시장 현황</a:t>
            </a:r>
            <a:endParaRPr lang="en-US" sz="4383" dirty="0"/>
          </a:p>
        </p:txBody>
      </p:sp>
      <p:sp>
        <p:nvSpPr>
          <p:cNvPr id="6" name="Shape 3"/>
          <p:cNvSpPr/>
          <p:nvPr/>
        </p:nvSpPr>
        <p:spPr>
          <a:xfrm>
            <a:off x="6686431" y="1736408"/>
            <a:ext cx="48935" cy="6140768"/>
          </a:xfrm>
          <a:prstGeom prst="rect">
            <a:avLst/>
          </a:prstGeom>
          <a:solidFill>
            <a:srgbClr val="CACAC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" name="Shape 4"/>
          <p:cNvSpPr/>
          <p:nvPr/>
        </p:nvSpPr>
        <p:spPr>
          <a:xfrm>
            <a:off x="6986349" y="2262961"/>
            <a:ext cx="857131" cy="48935"/>
          </a:xfrm>
          <a:prstGeom prst="rect">
            <a:avLst/>
          </a:prstGeom>
          <a:solidFill>
            <a:srgbClr val="CACAC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8" name="Shape 5"/>
          <p:cNvSpPr/>
          <p:nvPr/>
        </p:nvSpPr>
        <p:spPr>
          <a:xfrm>
            <a:off x="6435328" y="2011918"/>
            <a:ext cx="551021" cy="551021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6"/>
          <p:cNvSpPr/>
          <p:nvPr/>
        </p:nvSpPr>
        <p:spPr>
          <a:xfrm>
            <a:off x="6647021" y="2120384"/>
            <a:ext cx="127635" cy="3339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30"/>
              </a:lnSpc>
              <a:buNone/>
            </a:pPr>
            <a:r>
              <a:rPr lang="en-US" sz="2630" b="1" kern="0" spc="-26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630" dirty="0"/>
          </a:p>
        </p:txBody>
      </p:sp>
      <p:sp>
        <p:nvSpPr>
          <p:cNvPr id="10" name="Text 7"/>
          <p:cNvSpPr/>
          <p:nvPr/>
        </p:nvSpPr>
        <p:spPr>
          <a:xfrm>
            <a:off x="8057793" y="1981200"/>
            <a:ext cx="2782967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2023년 현재</a:t>
            </a:r>
            <a:endParaRPr lang="en-US" sz="2191" dirty="0"/>
          </a:p>
        </p:txBody>
      </p:sp>
      <p:sp>
        <p:nvSpPr>
          <p:cNvPr id="11" name="Text 8"/>
          <p:cNvSpPr/>
          <p:nvPr/>
        </p:nvSpPr>
        <p:spPr>
          <a:xfrm>
            <a:off x="8057793" y="2475905"/>
            <a:ext cx="5715476" cy="3673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글로벌 AI 시장 규모 약 3,270억 달러 도달</a:t>
            </a:r>
            <a:endParaRPr lang="en-US" sz="1928" dirty="0"/>
          </a:p>
        </p:txBody>
      </p:sp>
      <p:sp>
        <p:nvSpPr>
          <p:cNvPr id="12" name="Shape 9"/>
          <p:cNvSpPr/>
          <p:nvPr/>
        </p:nvSpPr>
        <p:spPr>
          <a:xfrm>
            <a:off x="6986349" y="3859351"/>
            <a:ext cx="857131" cy="48935"/>
          </a:xfrm>
          <a:prstGeom prst="rect">
            <a:avLst/>
          </a:prstGeom>
          <a:solidFill>
            <a:srgbClr val="CACAC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Shape 10"/>
          <p:cNvSpPr/>
          <p:nvPr/>
        </p:nvSpPr>
        <p:spPr>
          <a:xfrm>
            <a:off x="6435328" y="3608308"/>
            <a:ext cx="551021" cy="551021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11"/>
          <p:cNvSpPr/>
          <p:nvPr/>
        </p:nvSpPr>
        <p:spPr>
          <a:xfrm>
            <a:off x="6613922" y="3716774"/>
            <a:ext cx="193715" cy="3339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30"/>
              </a:lnSpc>
              <a:buNone/>
            </a:pPr>
            <a:r>
              <a:rPr lang="en-US" sz="2630" b="1" kern="0" spc="-26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30" dirty="0"/>
          </a:p>
        </p:txBody>
      </p:sp>
      <p:sp>
        <p:nvSpPr>
          <p:cNvPr id="15" name="Text 12"/>
          <p:cNvSpPr/>
          <p:nvPr/>
        </p:nvSpPr>
        <p:spPr>
          <a:xfrm>
            <a:off x="8057793" y="3577590"/>
            <a:ext cx="2782967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2024-2028년</a:t>
            </a:r>
            <a:endParaRPr lang="en-US" sz="2191" dirty="0"/>
          </a:p>
        </p:txBody>
      </p:sp>
      <p:sp>
        <p:nvSpPr>
          <p:cNvPr id="16" name="Text 13"/>
          <p:cNvSpPr/>
          <p:nvPr/>
        </p:nvSpPr>
        <p:spPr>
          <a:xfrm>
            <a:off x="8057793" y="4072295"/>
            <a:ext cx="5715476" cy="3673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연평균 성장률(CAGR) 30% 이상 예상</a:t>
            </a:r>
            <a:endParaRPr lang="en-US" sz="1928" dirty="0"/>
          </a:p>
        </p:txBody>
      </p:sp>
      <p:sp>
        <p:nvSpPr>
          <p:cNvPr id="17" name="Shape 14"/>
          <p:cNvSpPr/>
          <p:nvPr/>
        </p:nvSpPr>
        <p:spPr>
          <a:xfrm>
            <a:off x="6986349" y="5455741"/>
            <a:ext cx="857131" cy="48935"/>
          </a:xfrm>
          <a:prstGeom prst="rect">
            <a:avLst/>
          </a:prstGeom>
          <a:solidFill>
            <a:srgbClr val="CACAC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8" name="Shape 15"/>
          <p:cNvSpPr/>
          <p:nvPr/>
        </p:nvSpPr>
        <p:spPr>
          <a:xfrm>
            <a:off x="6435328" y="5204698"/>
            <a:ext cx="551021" cy="551021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9" name="Text 16"/>
          <p:cNvSpPr/>
          <p:nvPr/>
        </p:nvSpPr>
        <p:spPr>
          <a:xfrm>
            <a:off x="6613684" y="5313164"/>
            <a:ext cx="194310" cy="3339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30"/>
              </a:lnSpc>
              <a:buNone/>
            </a:pPr>
            <a:r>
              <a:rPr lang="en-US" sz="2630" b="1" kern="0" spc="-26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630" dirty="0"/>
          </a:p>
        </p:txBody>
      </p:sp>
      <p:sp>
        <p:nvSpPr>
          <p:cNvPr id="20" name="Text 17"/>
          <p:cNvSpPr/>
          <p:nvPr/>
        </p:nvSpPr>
        <p:spPr>
          <a:xfrm>
            <a:off x="8057793" y="5173980"/>
            <a:ext cx="2782967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2028년 전망</a:t>
            </a:r>
            <a:endParaRPr lang="en-US" sz="2191" dirty="0"/>
          </a:p>
        </p:txBody>
      </p:sp>
      <p:sp>
        <p:nvSpPr>
          <p:cNvPr id="21" name="Text 18"/>
          <p:cNvSpPr/>
          <p:nvPr/>
        </p:nvSpPr>
        <p:spPr>
          <a:xfrm>
            <a:off x="8057793" y="5668685"/>
            <a:ext cx="5715476" cy="3673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시장 규모 1조 달러 돌파 예상</a:t>
            </a:r>
            <a:endParaRPr lang="en-US" sz="1928" dirty="0"/>
          </a:p>
        </p:txBody>
      </p:sp>
      <p:sp>
        <p:nvSpPr>
          <p:cNvPr id="22" name="Shape 19"/>
          <p:cNvSpPr/>
          <p:nvPr/>
        </p:nvSpPr>
        <p:spPr>
          <a:xfrm>
            <a:off x="6986349" y="7052131"/>
            <a:ext cx="857131" cy="48935"/>
          </a:xfrm>
          <a:prstGeom prst="rect">
            <a:avLst/>
          </a:prstGeom>
          <a:solidFill>
            <a:srgbClr val="CACAC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3" name="Shape 20"/>
          <p:cNvSpPr/>
          <p:nvPr/>
        </p:nvSpPr>
        <p:spPr>
          <a:xfrm>
            <a:off x="6435328" y="6801088"/>
            <a:ext cx="551021" cy="551021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4" name="Text 21"/>
          <p:cNvSpPr/>
          <p:nvPr/>
        </p:nvSpPr>
        <p:spPr>
          <a:xfrm>
            <a:off x="6597491" y="6909554"/>
            <a:ext cx="226695" cy="3339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30"/>
              </a:lnSpc>
              <a:buNone/>
            </a:pPr>
            <a:r>
              <a:rPr lang="en-US" sz="2630" b="1" kern="0" spc="-26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630" dirty="0"/>
          </a:p>
        </p:txBody>
      </p:sp>
      <p:sp>
        <p:nvSpPr>
          <p:cNvPr id="25" name="Text 22"/>
          <p:cNvSpPr/>
          <p:nvPr/>
        </p:nvSpPr>
        <p:spPr>
          <a:xfrm>
            <a:off x="8057793" y="6770370"/>
            <a:ext cx="2782967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2030년 이후</a:t>
            </a:r>
            <a:endParaRPr lang="en-US" sz="2191" dirty="0"/>
          </a:p>
        </p:txBody>
      </p:sp>
      <p:sp>
        <p:nvSpPr>
          <p:cNvPr id="26" name="Text 23"/>
          <p:cNvSpPr/>
          <p:nvPr/>
        </p:nvSpPr>
        <p:spPr>
          <a:xfrm>
            <a:off x="8057793" y="7265075"/>
            <a:ext cx="5715476" cy="3673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AI 기술의 보편화로 인한 시장 구조 변화 예상</a:t>
            </a:r>
            <a:endParaRPr lang="en-US" sz="1928" dirty="0"/>
          </a:p>
        </p:txBody>
      </p:sp>
      <p:sp>
        <p:nvSpPr>
          <p:cNvPr id="27" name="Text 24"/>
          <p:cNvSpPr/>
          <p:nvPr/>
        </p:nvSpPr>
        <p:spPr>
          <a:xfrm>
            <a:off x="6343531" y="8152686"/>
            <a:ext cx="7429738" cy="29384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글로벌 AI 시장은 놀라운 속도로 성장하고 있습니다. 2023년 기준 약 3,270억 달러에 달하는 시장 규모는 향후 5년간 연평균 30% 이상의 고성장을 지속할 것으로 전망됩니다. 이러한 성장세는 AI 기술의 지속적인 발전과 다양한 산업 분야에서의 적용 확대에 기인합니다. 특히 머신러닝, 딥러닝, 자연어 처리, 컴퓨터 비전 등 AI의 핵심 기술들이 빠르게 발전하면서 새로운 응용 분야가 계속해서 창출되고 있습니다. 2028년경에는 시장 규모가 1조 달러를 돌파할 것으로 예상되며, 2030년 이후에는 AI 기술의 보편화로 인해 시장 구조에 큰 변화가 있을 것으로 전망됩니다.</a:t>
            </a:r>
            <a:endParaRPr lang="en-US" sz="192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857131" y="1952506"/>
            <a:ext cx="5565934" cy="6956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78"/>
              </a:lnSpc>
              <a:buNone/>
            </a:pPr>
            <a:r>
              <a:rPr lang="en-US" sz="4383" b="1" kern="0" spc="-44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 기술의 주요 동향</a:t>
            </a:r>
            <a:endParaRPr lang="en-US" sz="4383" dirty="0"/>
          </a:p>
        </p:txBody>
      </p:sp>
      <p:sp>
        <p:nvSpPr>
          <p:cNvPr id="5" name="Text 3"/>
          <p:cNvSpPr/>
          <p:nvPr/>
        </p:nvSpPr>
        <p:spPr>
          <a:xfrm>
            <a:off x="857131" y="3260288"/>
            <a:ext cx="2782967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산업별 AI 적용</a:t>
            </a:r>
            <a:endParaRPr lang="en-US" sz="2191" dirty="0"/>
          </a:p>
        </p:txBody>
      </p:sp>
      <p:sp>
        <p:nvSpPr>
          <p:cNvPr id="6" name="Text 4"/>
          <p:cNvSpPr/>
          <p:nvPr/>
        </p:nvSpPr>
        <p:spPr>
          <a:xfrm>
            <a:off x="857131" y="3852863"/>
            <a:ext cx="3906560" cy="22038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제조업에서는 스마트 팩토리를 통한 생산 효율성 극대화, 의료 분야에서는 질병 진단 및 치료 계획 수립에 AI 활용, 금융권에서는 리스크 분석과 고객 서비스 개선에 AI 도입 등 다양한 산업에서 AI 기술이 혁신을 주도하고 있습니다.</a:t>
            </a:r>
            <a:endParaRPr lang="en-US" sz="1928" dirty="0"/>
          </a:p>
        </p:txBody>
      </p:sp>
      <p:sp>
        <p:nvSpPr>
          <p:cNvPr id="7" name="Text 5"/>
          <p:cNvSpPr/>
          <p:nvPr/>
        </p:nvSpPr>
        <p:spPr>
          <a:xfrm>
            <a:off x="5368766" y="3260288"/>
            <a:ext cx="2782967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하드웨어 발전</a:t>
            </a:r>
            <a:endParaRPr lang="en-US" sz="2191" dirty="0"/>
          </a:p>
        </p:txBody>
      </p:sp>
      <p:sp>
        <p:nvSpPr>
          <p:cNvPr id="8" name="Text 6"/>
          <p:cNvSpPr/>
          <p:nvPr/>
        </p:nvSpPr>
        <p:spPr>
          <a:xfrm>
            <a:off x="5368766" y="3852863"/>
            <a:ext cx="3906560" cy="22038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GPU와 TPU 등 AI 전용 칩셋의 발전으로 딥러닝 모델의 학습 속도와 성능이 크게 향상되었습니다. 엣지 컴퓨팅을 위한 저전력 AI 칩의 개발도 활발히 이루어지고 있어, 모바일 기기와 IoT 장치에서의 AI 활용이 확대되고 있습니다.</a:t>
            </a:r>
            <a:endParaRPr lang="en-US" sz="1928" dirty="0"/>
          </a:p>
        </p:txBody>
      </p:sp>
      <p:sp>
        <p:nvSpPr>
          <p:cNvPr id="9" name="Text 7"/>
          <p:cNvSpPr/>
          <p:nvPr/>
        </p:nvSpPr>
        <p:spPr>
          <a:xfrm>
            <a:off x="9880402" y="3260288"/>
            <a:ext cx="3519607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소프트웨어 및 클라우드 서비스</a:t>
            </a:r>
            <a:endParaRPr lang="en-US" sz="2191" dirty="0"/>
          </a:p>
        </p:txBody>
      </p:sp>
      <p:sp>
        <p:nvSpPr>
          <p:cNvPr id="10" name="Text 8"/>
          <p:cNvSpPr/>
          <p:nvPr/>
        </p:nvSpPr>
        <p:spPr>
          <a:xfrm>
            <a:off x="9880402" y="3852863"/>
            <a:ext cx="3906560" cy="22038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TensorFlow, PyTorch 등 AI 프레임워크의 지속적인 개선으로 AI 개발 생산성이 향상되고 있습니다. 클라우드 기반 AI 서비스의 확대로 기업들의 AI 도입 장벽이 낮아지고 있으며, AI as a Service(AIaaS) 시장이 급성장하고 있습니다.</a:t>
            </a:r>
            <a:endParaRPr lang="en-US" sz="192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9317831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931783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57131" y="673418"/>
            <a:ext cx="5763101" cy="6956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78"/>
              </a:lnSpc>
              <a:buNone/>
            </a:pPr>
            <a:r>
              <a:rPr lang="en-US" sz="4383" b="1" kern="0" spc="-44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 시장 성장의 주요 동력</a:t>
            </a:r>
            <a:endParaRPr lang="en-US" sz="4383" dirty="0"/>
          </a:p>
        </p:txBody>
      </p:sp>
      <p:sp>
        <p:nvSpPr>
          <p:cNvPr id="6" name="Shape 3"/>
          <p:cNvSpPr/>
          <p:nvPr/>
        </p:nvSpPr>
        <p:spPr>
          <a:xfrm>
            <a:off x="857131" y="2011918"/>
            <a:ext cx="551021" cy="551021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" name="Text 4"/>
          <p:cNvSpPr/>
          <p:nvPr/>
        </p:nvSpPr>
        <p:spPr>
          <a:xfrm>
            <a:off x="1068824" y="2120384"/>
            <a:ext cx="127635" cy="3339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30"/>
              </a:lnSpc>
              <a:buNone/>
            </a:pPr>
            <a:r>
              <a:rPr lang="en-US" sz="2630" b="1" kern="0" spc="-26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630" dirty="0"/>
          </a:p>
        </p:txBody>
      </p:sp>
      <p:sp>
        <p:nvSpPr>
          <p:cNvPr id="8" name="Text 5"/>
          <p:cNvSpPr/>
          <p:nvPr/>
        </p:nvSpPr>
        <p:spPr>
          <a:xfrm>
            <a:off x="1652945" y="2011918"/>
            <a:ext cx="2782967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빅데이터의 폭발적 증가</a:t>
            </a:r>
            <a:endParaRPr lang="en-US" sz="2191" dirty="0"/>
          </a:p>
        </p:txBody>
      </p:sp>
      <p:sp>
        <p:nvSpPr>
          <p:cNvPr id="9" name="Text 6"/>
          <p:cNvSpPr/>
          <p:nvPr/>
        </p:nvSpPr>
        <p:spPr>
          <a:xfrm>
            <a:off x="1652945" y="2506623"/>
            <a:ext cx="2796659" cy="33057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IoT 기기의 확산과 디지털 트랜스포메이션으로 인해 생성되는 데이터의 양이 기하급수적으로 증가하고 있습니다. 이러한 방대한 데이터는 AI 모델의 학습과 성능 향상에 핵심적인 역할을 하며, AI 시장 성장의 강력한 동력이 되고 있습니다.</a:t>
            </a:r>
            <a:endParaRPr lang="en-US" sz="1928" dirty="0"/>
          </a:p>
        </p:txBody>
      </p:sp>
      <p:sp>
        <p:nvSpPr>
          <p:cNvPr id="10" name="Shape 7"/>
          <p:cNvSpPr/>
          <p:nvPr/>
        </p:nvSpPr>
        <p:spPr>
          <a:xfrm>
            <a:off x="4694396" y="2011918"/>
            <a:ext cx="551021" cy="551021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1" name="Text 8"/>
          <p:cNvSpPr/>
          <p:nvPr/>
        </p:nvSpPr>
        <p:spPr>
          <a:xfrm>
            <a:off x="4872990" y="2120384"/>
            <a:ext cx="193715" cy="3339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30"/>
              </a:lnSpc>
              <a:buNone/>
            </a:pPr>
            <a:r>
              <a:rPr lang="en-US" sz="2630" b="1" kern="0" spc="-26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30" dirty="0"/>
          </a:p>
        </p:txBody>
      </p:sp>
      <p:sp>
        <p:nvSpPr>
          <p:cNvPr id="12" name="Text 9"/>
          <p:cNvSpPr/>
          <p:nvPr/>
        </p:nvSpPr>
        <p:spPr>
          <a:xfrm>
            <a:off x="5490210" y="2011918"/>
            <a:ext cx="2796659" cy="6955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자율주행차와 스마트 시티</a:t>
            </a:r>
            <a:endParaRPr lang="en-US" sz="2191" dirty="0"/>
          </a:p>
        </p:txBody>
      </p:sp>
      <p:sp>
        <p:nvSpPr>
          <p:cNvPr id="13" name="Text 10"/>
          <p:cNvSpPr/>
          <p:nvPr/>
        </p:nvSpPr>
        <p:spPr>
          <a:xfrm>
            <a:off x="5490210" y="2854404"/>
            <a:ext cx="2796659" cy="33057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자율주행차 기술의 발전과 스마트 시티 프로젝트의 확대는 AI 기술에 대한 수요를 크게 증가시키고 있습니다. 이들 분야에서 AI는 센서 데이터 분석, 실시간 의사결정, 최적화 등 핵심적인 역할을 수행하며, 관련 시장의 성장을 견인하고 있습니다.</a:t>
            </a:r>
            <a:endParaRPr lang="en-US" sz="1928" dirty="0"/>
          </a:p>
        </p:txBody>
      </p:sp>
      <p:sp>
        <p:nvSpPr>
          <p:cNvPr id="14" name="Shape 11"/>
          <p:cNvSpPr/>
          <p:nvPr/>
        </p:nvSpPr>
        <p:spPr>
          <a:xfrm>
            <a:off x="857131" y="6680478"/>
            <a:ext cx="551021" cy="551021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5" name="Text 12"/>
          <p:cNvSpPr/>
          <p:nvPr/>
        </p:nvSpPr>
        <p:spPr>
          <a:xfrm>
            <a:off x="1035487" y="6788944"/>
            <a:ext cx="194310" cy="3339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30"/>
              </a:lnSpc>
              <a:buNone/>
            </a:pPr>
            <a:r>
              <a:rPr lang="en-US" sz="2630" b="1" kern="0" spc="-26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630" dirty="0"/>
          </a:p>
        </p:txBody>
      </p:sp>
      <p:sp>
        <p:nvSpPr>
          <p:cNvPr id="16" name="Text 13"/>
          <p:cNvSpPr/>
          <p:nvPr/>
        </p:nvSpPr>
        <p:spPr>
          <a:xfrm>
            <a:off x="1652945" y="6680478"/>
            <a:ext cx="2782967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개인화된 사용자 경험</a:t>
            </a:r>
            <a:endParaRPr lang="en-US" sz="2191" dirty="0"/>
          </a:p>
        </p:txBody>
      </p:sp>
      <p:sp>
        <p:nvSpPr>
          <p:cNvPr id="17" name="Text 14"/>
          <p:cNvSpPr/>
          <p:nvPr/>
        </p:nvSpPr>
        <p:spPr>
          <a:xfrm>
            <a:off x="1652945" y="7175183"/>
            <a:ext cx="6633924" cy="14692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AI 기반의 추천 시스템, 개인화된 마케팅, 지능형 가상 비서 등을 통해 기업들은 고객에게 더욱 맞춤화된 서비스를 제공할 수 있게 되었습니다. 이는 고객 만족도와 기업의 경쟁력 향상으로 이어져 AI 기술에 대한 투자를 촉진하고 있습니다.</a:t>
            </a:r>
            <a:endParaRPr lang="en-US" sz="19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10843617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6121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57131" y="3734633"/>
            <a:ext cx="5565934" cy="6956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78"/>
              </a:lnSpc>
              <a:buNone/>
            </a:pPr>
            <a:r>
              <a:rPr lang="en-US" sz="4383" b="1" kern="0" spc="-44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 시장의 도전 과제</a:t>
            </a:r>
            <a:endParaRPr lang="en-US" sz="4383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31" y="4797623"/>
            <a:ext cx="3228975" cy="97952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01923" y="6144458"/>
            <a:ext cx="2739390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윤리적 문제와 규제</a:t>
            </a:r>
            <a:endParaRPr lang="en-US" sz="2191" dirty="0"/>
          </a:p>
        </p:txBody>
      </p:sp>
      <p:sp>
        <p:nvSpPr>
          <p:cNvPr id="8" name="Text 4"/>
          <p:cNvSpPr/>
          <p:nvPr/>
        </p:nvSpPr>
        <p:spPr>
          <a:xfrm>
            <a:off x="1101923" y="6639163"/>
            <a:ext cx="2739390" cy="29384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AI의 투명성, 공정성, 책임성에 대한 우려가 증가하면서 각국 정부와 국제기구들이 AI 규제를 강화하고 있습니다. 기업들은 이러한 규제에 대응하면서도 혁신을 지속해야 하는 과제에 직면해 있습니다.</a:t>
            </a:r>
            <a:endParaRPr lang="en-US" sz="1928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106" y="4797623"/>
            <a:ext cx="3229094" cy="97952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330898" y="6144458"/>
            <a:ext cx="2739509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데이터 품질과 보안</a:t>
            </a:r>
            <a:endParaRPr lang="en-US" sz="2191" dirty="0"/>
          </a:p>
        </p:txBody>
      </p:sp>
      <p:sp>
        <p:nvSpPr>
          <p:cNvPr id="11" name="Text 6"/>
          <p:cNvSpPr/>
          <p:nvPr/>
        </p:nvSpPr>
        <p:spPr>
          <a:xfrm>
            <a:off x="4330898" y="6639163"/>
            <a:ext cx="2739509" cy="29384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AI 모델의 성능은 학습 데이터의 품질에 크게 의존합니다. 고품질의 데이터를 확보하고 이를 안전하게 관리하는 것이 중요한 과제입니다. 데이터 유출과 사이버 공격에 대한 대비도 필수적입니다.</a:t>
            </a:r>
            <a:endParaRPr lang="en-US" sz="1928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797623"/>
            <a:ext cx="3228975" cy="97952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59993" y="6144458"/>
            <a:ext cx="2739390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기술 격차와 인력 부족</a:t>
            </a:r>
            <a:endParaRPr lang="en-US" sz="2191" dirty="0"/>
          </a:p>
        </p:txBody>
      </p:sp>
      <p:sp>
        <p:nvSpPr>
          <p:cNvPr id="14" name="Text 8"/>
          <p:cNvSpPr/>
          <p:nvPr/>
        </p:nvSpPr>
        <p:spPr>
          <a:xfrm>
            <a:off x="7559993" y="6639163"/>
            <a:ext cx="2739390" cy="25711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AI 기술의 빠른 발전 속도에 비해 전문 인력의 공급이 부족한 상황입니다. 많은 기업들이 AI 전문가 채용에 어려움을 겪고 있으며, 이는 AI 기술 도입과 활용의 장애 요인이 되고 있습니다.</a:t>
            </a:r>
            <a:endParaRPr lang="en-US" sz="1928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4175" y="4797623"/>
            <a:ext cx="3229094" cy="97952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0788968" y="6144458"/>
            <a:ext cx="2739509" cy="6955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 시스템의 설명 가능성</a:t>
            </a:r>
            <a:endParaRPr lang="en-US" sz="2191" dirty="0"/>
          </a:p>
        </p:txBody>
      </p:sp>
      <p:sp>
        <p:nvSpPr>
          <p:cNvPr id="17" name="Text 10"/>
          <p:cNvSpPr/>
          <p:nvPr/>
        </p:nvSpPr>
        <p:spPr>
          <a:xfrm>
            <a:off x="10788968" y="6986945"/>
            <a:ext cx="2739509" cy="29384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복잡한 AI 모델의 의사결정 과정을 인간이 이해하고 설명하기 어려운 '블랙박스' 문제가 있습니다. 특히 중요한 의사결정에 AI를 활용할 때, 이 문제는 신뢰성과 책임성 측면에서 큰 도전 과제가 됩니다.</a:t>
            </a:r>
            <a:endParaRPr lang="en-US" sz="192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988826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98882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57131" y="673418"/>
            <a:ext cx="5565934" cy="6956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78"/>
              </a:lnSpc>
              <a:buNone/>
            </a:pPr>
            <a:r>
              <a:rPr lang="en-US" sz="4383" b="1" kern="0" spc="-44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 기술의 미래 전망</a:t>
            </a:r>
            <a:endParaRPr lang="en-US" sz="4383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31" y="1736408"/>
            <a:ext cx="612219" cy="61221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57131" y="2593419"/>
            <a:ext cx="2782967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자율학습 AI</a:t>
            </a:r>
            <a:endParaRPr lang="en-US" sz="2191" dirty="0"/>
          </a:p>
        </p:txBody>
      </p:sp>
      <p:sp>
        <p:nvSpPr>
          <p:cNvPr id="8" name="Text 4"/>
          <p:cNvSpPr/>
          <p:nvPr/>
        </p:nvSpPr>
        <p:spPr>
          <a:xfrm>
            <a:off x="857131" y="3088124"/>
            <a:ext cx="3531156" cy="18365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인간의 개입 없이 스스로 학습하고 진화하는 자율학습 AI 기술이 발전할 것으로 예상됩니다. 이는 AI 시스템의 적응력과 효율성을 크게 향상시킬 것입니다.</a:t>
            </a:r>
            <a:endParaRPr lang="en-US" sz="1928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594" y="1736408"/>
            <a:ext cx="612219" cy="61221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755594" y="2593419"/>
            <a:ext cx="2782967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강화학습의 발전</a:t>
            </a:r>
            <a:endParaRPr lang="en-US" sz="2191" dirty="0"/>
          </a:p>
        </p:txBody>
      </p:sp>
      <p:sp>
        <p:nvSpPr>
          <p:cNvPr id="11" name="Text 6"/>
          <p:cNvSpPr/>
          <p:nvPr/>
        </p:nvSpPr>
        <p:spPr>
          <a:xfrm>
            <a:off x="4755594" y="3088124"/>
            <a:ext cx="3531275" cy="18365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강화학습 기술의 발전으로 AI 시스템은 더욱 복잡한 환경에서 최적의 의사결정을 할 수 있게 될 것입니다. 이는 로봇공학, 자율주행 등 다양한 분야에 적용될 전망입니다.</a:t>
            </a:r>
            <a:endParaRPr lang="en-US" sz="1928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31" y="5659279"/>
            <a:ext cx="612219" cy="61221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57131" y="6516291"/>
            <a:ext cx="2782967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멀티모달 AI</a:t>
            </a:r>
            <a:endParaRPr lang="en-US" sz="2191" dirty="0"/>
          </a:p>
        </p:txBody>
      </p:sp>
      <p:sp>
        <p:nvSpPr>
          <p:cNvPr id="14" name="Text 8"/>
          <p:cNvSpPr/>
          <p:nvPr/>
        </p:nvSpPr>
        <p:spPr>
          <a:xfrm>
            <a:off x="857131" y="7010995"/>
            <a:ext cx="3531156" cy="22038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텍스트, 이미지, 음성 등 다양한 형태의 데이터를 통합적으로 처리하는 멀티모달 AI 기술이 주목받을 것입니다. 이는 더욱 자연스럽고 지능적인 인간-AI 상호작용을 가능하게 할 것입니다.</a:t>
            </a:r>
            <a:endParaRPr lang="en-US" sz="1928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594" y="5659279"/>
            <a:ext cx="612219" cy="612219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755594" y="6516291"/>
            <a:ext cx="2782967" cy="347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9"/>
              </a:lnSpc>
              <a:buNone/>
            </a:pPr>
            <a:r>
              <a:rPr lang="en-US" sz="2191" b="1" kern="0" spc="-22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 전용 하드웨어</a:t>
            </a:r>
            <a:endParaRPr lang="en-US" sz="2191" dirty="0"/>
          </a:p>
        </p:txBody>
      </p:sp>
      <p:sp>
        <p:nvSpPr>
          <p:cNvPr id="17" name="Text 10"/>
          <p:cNvSpPr/>
          <p:nvPr/>
        </p:nvSpPr>
        <p:spPr>
          <a:xfrm>
            <a:off x="4755594" y="7010995"/>
            <a:ext cx="3531275" cy="18365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93"/>
              </a:lnSpc>
              <a:buNone/>
            </a:pPr>
            <a:r>
              <a:rPr lang="en-US" sz="1928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AI 연산에 최적화된 신경망 처리 장치(NPU) 등 전용 하드웨어의 발전이 가속화될 것입니다. 이는 AI 시스템의 성능과 에너지 효율성을 크게 향상시킬 것으로 예상됩니다.</a:t>
            </a:r>
            <a:endParaRPr lang="en-US" sz="192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Office PowerPoint</Application>
  <PresentationFormat>사용자 지정</PresentationFormat>
  <Paragraphs>57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Montserrat</vt:lpstr>
      <vt:lpstr>Source Sans Pro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올 리브4</cp:lastModifiedBy>
  <cp:revision>2</cp:revision>
  <dcterms:created xsi:type="dcterms:W3CDTF">2024-07-11T15:10:49Z</dcterms:created>
  <dcterms:modified xsi:type="dcterms:W3CDTF">2024-07-11T15:11:42Z</dcterms:modified>
</cp:coreProperties>
</file>